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58" r:id="rId4"/>
    <p:sldId id="264" r:id="rId5"/>
    <p:sldId id="263" r:id="rId6"/>
    <p:sldId id="266" r:id="rId7"/>
    <p:sldId id="265" r:id="rId8"/>
    <p:sldId id="270" r:id="rId9"/>
    <p:sldId id="271" r:id="rId10"/>
    <p:sldId id="267" r:id="rId11"/>
    <p:sldId id="273" r:id="rId12"/>
    <p:sldId id="272" r:id="rId13"/>
    <p:sldId id="277" r:id="rId14"/>
    <p:sldId id="278" r:id="rId15"/>
    <p:sldId id="279" r:id="rId16"/>
    <p:sldId id="280" r:id="rId17"/>
    <p:sldId id="281" r:id="rId18"/>
    <p:sldId id="282" r:id="rId19"/>
    <p:sldId id="283" r:id="rId20"/>
    <p:sldId id="284" r:id="rId21"/>
    <p:sldId id="285" r:id="rId22"/>
    <p:sldId id="286" r:id="rId23"/>
    <p:sldId id="287" r:id="rId24"/>
    <p:sldId id="274" r:id="rId25"/>
    <p:sldId id="275"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2DAA-BF47-9198-213D-DCCE14129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7660BC-BA10-AC9F-77D6-F8AFB2946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11D3D-EFF7-EB08-5A1B-AB29DC7760E4}"/>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5" name="Footer Placeholder 4">
            <a:extLst>
              <a:ext uri="{FF2B5EF4-FFF2-40B4-BE49-F238E27FC236}">
                <a16:creationId xmlns:a16="http://schemas.microsoft.com/office/drawing/2014/main" id="{A30EA214-940B-B0D9-73A1-E42F4E9D1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AE39-E4B5-4B5B-9492-AD8AD82B19B7}"/>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247716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BADE-AAB8-098D-DE1D-D4BF24BB8D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C6B287-4E1E-BC26-A289-D8E4CBA5E7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04D2D-0F98-ADD9-0B6F-AA9F3B54FA6E}"/>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5" name="Footer Placeholder 4">
            <a:extLst>
              <a:ext uri="{FF2B5EF4-FFF2-40B4-BE49-F238E27FC236}">
                <a16:creationId xmlns:a16="http://schemas.microsoft.com/office/drawing/2014/main" id="{2DD14B02-AABE-B49D-4A64-CD2F98AE6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CBB91-8187-91E5-F348-F7D0AF43518D}"/>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93376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17433E-601D-7E5E-B906-5B01E4FD55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AE3E2-6CBF-4B66-1B78-088E3BE950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434CC-950C-3734-1C13-92CF20E38C30}"/>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5" name="Footer Placeholder 4">
            <a:extLst>
              <a:ext uri="{FF2B5EF4-FFF2-40B4-BE49-F238E27FC236}">
                <a16:creationId xmlns:a16="http://schemas.microsoft.com/office/drawing/2014/main" id="{8FB79FF2-AD4E-E1DA-7FCF-AEEAC7508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9D2ED-A84D-E734-8E6A-74A44924F7EE}"/>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276749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22AE-C719-9A03-E04E-91318EFE5D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6C9AB-B18D-05CF-4C37-4E1489177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58E32-E3D0-68F1-A24A-3E29407FBE5E}"/>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5" name="Footer Placeholder 4">
            <a:extLst>
              <a:ext uri="{FF2B5EF4-FFF2-40B4-BE49-F238E27FC236}">
                <a16:creationId xmlns:a16="http://schemas.microsoft.com/office/drawing/2014/main" id="{75402123-0B38-4D6F-BAD6-E97B9321D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BEB7C-3960-6EE8-DBBD-E2553492E9AC}"/>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241392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6BE4-9C23-5C98-1C60-9A2802F63D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3E1358-0B2E-0D33-54D2-616438143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C5901-A8B4-10F2-83DE-729C158593A1}"/>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5" name="Footer Placeholder 4">
            <a:extLst>
              <a:ext uri="{FF2B5EF4-FFF2-40B4-BE49-F238E27FC236}">
                <a16:creationId xmlns:a16="http://schemas.microsoft.com/office/drawing/2014/main" id="{B7BF065B-6149-9A21-9E44-25D82158C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55BBA-6877-7DFD-E9F3-FB241979253E}"/>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307494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3E26-492B-1B51-F0A9-141F92E64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90E0E-B969-77B5-9F55-79FE3C610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2C69F-34C2-0CA8-BBF2-22D1C42C98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E8B3A2-DD6B-E2AB-1C6F-991FC3CBDE00}"/>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6" name="Footer Placeholder 5">
            <a:extLst>
              <a:ext uri="{FF2B5EF4-FFF2-40B4-BE49-F238E27FC236}">
                <a16:creationId xmlns:a16="http://schemas.microsoft.com/office/drawing/2014/main" id="{DC2944E9-64DD-0F81-CBC2-D056583C4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F9711-4F29-6B67-1679-3122F64B99B1}"/>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72667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C20E-CE75-E779-6D50-BD3B96FC3B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20E607-D351-5C04-5DE3-96EC93D14E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89D66F-728D-0E13-356F-426FDA83A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A00616-0597-9F31-3504-398BEA8AB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474E21-979D-C342-5247-087090ECF7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D14A12-BE1C-E82C-D373-80B307F26CB5}"/>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8" name="Footer Placeholder 7">
            <a:extLst>
              <a:ext uri="{FF2B5EF4-FFF2-40B4-BE49-F238E27FC236}">
                <a16:creationId xmlns:a16="http://schemas.microsoft.com/office/drawing/2014/main" id="{11CBAF08-3955-C9D1-C371-4B3EF556A5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4270BB-B0E9-7101-9D88-6C91F7651FA2}"/>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384777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96AC-BEBB-C370-D312-40C7E2142F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15BDD8-62D5-A37A-FF86-E851FCF9554D}"/>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4" name="Footer Placeholder 3">
            <a:extLst>
              <a:ext uri="{FF2B5EF4-FFF2-40B4-BE49-F238E27FC236}">
                <a16:creationId xmlns:a16="http://schemas.microsoft.com/office/drawing/2014/main" id="{A96DF764-D7B3-5A40-CFB3-5462FADCE7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06BC94-59C0-235E-7E29-BD68BFD6BCAB}"/>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389730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D6177-180C-6115-6967-CA911F17E61E}"/>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3" name="Footer Placeholder 2">
            <a:extLst>
              <a:ext uri="{FF2B5EF4-FFF2-40B4-BE49-F238E27FC236}">
                <a16:creationId xmlns:a16="http://schemas.microsoft.com/office/drawing/2014/main" id="{78FEF212-CABF-B54D-81C5-713AA482E3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F6500D-CEE1-0AF5-22DA-AF6CC7C5EB8F}"/>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226558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529D-26B4-1776-950A-CA09E3A26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B7E06A-2621-3063-46E2-DEA920CB1A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326A-9955-D439-3F07-87C348E03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FBAD62-FCAB-F2AE-790D-873CC2CBC24F}"/>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6" name="Footer Placeholder 5">
            <a:extLst>
              <a:ext uri="{FF2B5EF4-FFF2-40B4-BE49-F238E27FC236}">
                <a16:creationId xmlns:a16="http://schemas.microsoft.com/office/drawing/2014/main" id="{80183A7C-FD4E-CAD8-76B5-9569296C7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91D94-8351-2D95-CBD5-E27C31661A3E}"/>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262409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CFB9A-3D19-652A-36B9-9667A9285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BB178C-EDBA-0230-69F2-B0807BB5BA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947CBD-D7E6-FB0A-1FC4-D81DAF72F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F98B5-BB7E-8278-C405-4FF699996FB1}"/>
              </a:ext>
            </a:extLst>
          </p:cNvPr>
          <p:cNvSpPr>
            <a:spLocks noGrp="1"/>
          </p:cNvSpPr>
          <p:nvPr>
            <p:ph type="dt" sz="half" idx="10"/>
          </p:nvPr>
        </p:nvSpPr>
        <p:spPr/>
        <p:txBody>
          <a:bodyPr/>
          <a:lstStyle/>
          <a:p>
            <a:fld id="{32937F8B-5876-D747-9A66-42C922D0A4A4}" type="datetimeFigureOut">
              <a:rPr lang="en-US" smtClean="0"/>
              <a:t>10/23/22</a:t>
            </a:fld>
            <a:endParaRPr lang="en-US"/>
          </a:p>
        </p:txBody>
      </p:sp>
      <p:sp>
        <p:nvSpPr>
          <p:cNvPr id="6" name="Footer Placeholder 5">
            <a:extLst>
              <a:ext uri="{FF2B5EF4-FFF2-40B4-BE49-F238E27FC236}">
                <a16:creationId xmlns:a16="http://schemas.microsoft.com/office/drawing/2014/main" id="{728B4132-FC59-F95C-878A-0774BB425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4A6E46-9241-D35F-D987-5E7721726560}"/>
              </a:ext>
            </a:extLst>
          </p:cNvPr>
          <p:cNvSpPr>
            <a:spLocks noGrp="1"/>
          </p:cNvSpPr>
          <p:nvPr>
            <p:ph type="sldNum" sz="quarter" idx="12"/>
          </p:nvPr>
        </p:nvSpPr>
        <p:spPr/>
        <p:txBody>
          <a:bodyPr/>
          <a:lstStyle/>
          <a:p>
            <a:fld id="{8E37CADD-340A-374B-A8DB-7581EBB76BBF}" type="slidenum">
              <a:rPr lang="en-US" smtClean="0"/>
              <a:t>‹#›</a:t>
            </a:fld>
            <a:endParaRPr lang="en-US"/>
          </a:p>
        </p:txBody>
      </p:sp>
    </p:spTree>
    <p:extLst>
      <p:ext uri="{BB962C8B-B14F-4D97-AF65-F5344CB8AC3E}">
        <p14:creationId xmlns:p14="http://schemas.microsoft.com/office/powerpoint/2010/main" val="379224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31669-4F30-4721-70CA-7184A5604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CFBCF3-AA6E-18EA-BC5B-206D20047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1121A-B567-9040-3C50-B501CD131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937F8B-5876-D747-9A66-42C922D0A4A4}" type="datetimeFigureOut">
              <a:rPr lang="en-US" smtClean="0"/>
              <a:t>10/23/22</a:t>
            </a:fld>
            <a:endParaRPr lang="en-US"/>
          </a:p>
        </p:txBody>
      </p:sp>
      <p:sp>
        <p:nvSpPr>
          <p:cNvPr id="5" name="Footer Placeholder 4">
            <a:extLst>
              <a:ext uri="{FF2B5EF4-FFF2-40B4-BE49-F238E27FC236}">
                <a16:creationId xmlns:a16="http://schemas.microsoft.com/office/drawing/2014/main" id="{5517F0FA-6B47-9E57-13E5-2A49BEB535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D3C781-BF9A-A701-ABC9-9F109A104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7CADD-340A-374B-A8DB-7581EBB76BBF}" type="slidenum">
              <a:rPr lang="en-US" smtClean="0"/>
              <a:t>‹#›</a:t>
            </a:fld>
            <a:endParaRPr lang="en-US"/>
          </a:p>
        </p:txBody>
      </p:sp>
    </p:spTree>
    <p:extLst>
      <p:ext uri="{BB962C8B-B14F-4D97-AF65-F5344CB8AC3E}">
        <p14:creationId xmlns:p14="http://schemas.microsoft.com/office/powerpoint/2010/main" val="20309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1B140F97-DD0C-D1BE-79A6-F151C3739CAB}"/>
              </a:ext>
            </a:extLst>
          </p:cNvPr>
          <p:cNvSpPr>
            <a:spLocks noGrp="1"/>
          </p:cNvSpPr>
          <p:nvPr>
            <p:ph type="ctrTitle"/>
          </p:nvPr>
        </p:nvSpPr>
        <p:spPr>
          <a:xfrm>
            <a:off x="3215729" y="1764407"/>
            <a:ext cx="5760846" cy="2310312"/>
          </a:xfrm>
        </p:spPr>
        <p:txBody>
          <a:bodyPr>
            <a:normAutofit/>
          </a:bodyPr>
          <a:lstStyle/>
          <a:p>
            <a:r>
              <a:rPr lang="en-US" sz="5200">
                <a:solidFill>
                  <a:schemeClr val="tx2"/>
                </a:solidFill>
              </a:rPr>
              <a:t>Introduction to Tecnology</a:t>
            </a:r>
          </a:p>
        </p:txBody>
      </p:sp>
      <p:sp>
        <p:nvSpPr>
          <p:cNvPr id="3" name="Subtitle 2">
            <a:extLst>
              <a:ext uri="{FF2B5EF4-FFF2-40B4-BE49-F238E27FC236}">
                <a16:creationId xmlns:a16="http://schemas.microsoft.com/office/drawing/2014/main" id="{1816BB3E-BFA5-3EC2-A256-ACAEBDFCB177}"/>
              </a:ext>
            </a:extLst>
          </p:cNvPr>
          <p:cNvSpPr>
            <a:spLocks noGrp="1"/>
          </p:cNvSpPr>
          <p:nvPr>
            <p:ph type="subTitle" idx="1"/>
          </p:nvPr>
        </p:nvSpPr>
        <p:spPr>
          <a:xfrm>
            <a:off x="3215729" y="4165152"/>
            <a:ext cx="5760846" cy="682079"/>
          </a:xfrm>
        </p:spPr>
        <p:txBody>
          <a:bodyPr>
            <a:normAutofit/>
          </a:bodyPr>
          <a:lstStyle/>
          <a:p>
            <a:r>
              <a:rPr lang="en-US" sz="1500">
                <a:solidFill>
                  <a:schemeClr val="tx2"/>
                </a:solidFill>
              </a:rPr>
              <a:t>CEIS101</a:t>
            </a:r>
          </a:p>
          <a:p>
            <a:r>
              <a:rPr lang="en-US" sz="1500">
                <a:solidFill>
                  <a:schemeClr val="tx2"/>
                </a:solidFill>
              </a:rPr>
              <a:t>Johnathan Shoff</a:t>
            </a:r>
          </a:p>
        </p:txBody>
      </p:sp>
    </p:spTree>
    <p:extLst>
      <p:ext uri="{BB962C8B-B14F-4D97-AF65-F5344CB8AC3E}">
        <p14:creationId xmlns:p14="http://schemas.microsoft.com/office/powerpoint/2010/main" val="325045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latin typeface="+mj-lt"/>
                <a:ea typeface="+mj-ea"/>
                <a:cs typeface="+mj-cs"/>
              </a:rPr>
              <a:t>Arduino</a:t>
            </a:r>
            <a:br>
              <a:rPr lang="en-US" sz="3600" kern="1200" dirty="0">
                <a:latin typeface="+mj-lt"/>
                <a:ea typeface="+mj-ea"/>
                <a:cs typeface="+mj-cs"/>
              </a:rPr>
            </a:br>
            <a:r>
              <a:rPr lang="en-US" sz="3600" dirty="0"/>
              <a:t>Setup</a:t>
            </a:r>
            <a:r>
              <a:rPr lang="en-US" sz="3600" kern="1200" dirty="0">
                <a:latin typeface="+mj-lt"/>
                <a:ea typeface="+mj-ea"/>
                <a:cs typeface="+mj-cs"/>
              </a:rPr>
              <a:t> Code</a:t>
            </a:r>
          </a:p>
        </p:txBody>
      </p:sp>
      <p:pic>
        <p:nvPicPr>
          <p:cNvPr id="4" name="Picture 3">
            <a:extLst>
              <a:ext uri="{FF2B5EF4-FFF2-40B4-BE49-F238E27FC236}">
                <a16:creationId xmlns:a16="http://schemas.microsoft.com/office/drawing/2014/main" id="{C19D69FC-60D7-EB74-54C0-8D5D6E135625}"/>
              </a:ext>
            </a:extLst>
          </p:cNvPr>
          <p:cNvPicPr>
            <a:picLocks noChangeAspect="1"/>
          </p:cNvPicPr>
          <p:nvPr/>
        </p:nvPicPr>
        <p:blipFill>
          <a:blip r:embed="rId2"/>
          <a:stretch>
            <a:fillRect/>
          </a:stretch>
        </p:blipFill>
        <p:spPr>
          <a:xfrm>
            <a:off x="4324143" y="1098148"/>
            <a:ext cx="7867857" cy="4661703"/>
          </a:xfrm>
          <a:prstGeom prst="rect">
            <a:avLst/>
          </a:prstGeom>
        </p:spPr>
      </p:pic>
    </p:spTree>
    <p:extLst>
      <p:ext uri="{BB962C8B-B14F-4D97-AF65-F5344CB8AC3E}">
        <p14:creationId xmlns:p14="http://schemas.microsoft.com/office/powerpoint/2010/main" val="197093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latin typeface="+mj-lt"/>
                <a:ea typeface="+mj-ea"/>
                <a:cs typeface="+mj-cs"/>
              </a:rPr>
              <a:t>Arduino Loop Code</a:t>
            </a:r>
          </a:p>
        </p:txBody>
      </p:sp>
      <p:pic>
        <p:nvPicPr>
          <p:cNvPr id="3" name="Picture 2">
            <a:extLst>
              <a:ext uri="{FF2B5EF4-FFF2-40B4-BE49-F238E27FC236}">
                <a16:creationId xmlns:a16="http://schemas.microsoft.com/office/drawing/2014/main" id="{FA7EF645-0DD4-2CF1-4FC2-F41CAAA7D53F}"/>
              </a:ext>
            </a:extLst>
          </p:cNvPr>
          <p:cNvPicPr>
            <a:picLocks noChangeAspect="1"/>
          </p:cNvPicPr>
          <p:nvPr/>
        </p:nvPicPr>
        <p:blipFill>
          <a:blip r:embed="rId2"/>
          <a:stretch>
            <a:fillRect/>
          </a:stretch>
        </p:blipFill>
        <p:spPr>
          <a:xfrm>
            <a:off x="4324143" y="1086221"/>
            <a:ext cx="7867857" cy="4685557"/>
          </a:xfrm>
          <a:prstGeom prst="rect">
            <a:avLst/>
          </a:prstGeom>
        </p:spPr>
      </p:pic>
    </p:spTree>
    <p:extLst>
      <p:ext uri="{BB962C8B-B14F-4D97-AF65-F5344CB8AC3E}">
        <p14:creationId xmlns:p14="http://schemas.microsoft.com/office/powerpoint/2010/main" val="73178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Serial Monitor</a:t>
            </a:r>
          </a:p>
        </p:txBody>
      </p:sp>
      <p:pic>
        <p:nvPicPr>
          <p:cNvPr id="4" name="Picture 3">
            <a:extLst>
              <a:ext uri="{FF2B5EF4-FFF2-40B4-BE49-F238E27FC236}">
                <a16:creationId xmlns:a16="http://schemas.microsoft.com/office/drawing/2014/main" id="{88E13664-F4FA-A3B4-4FFB-6B475D528651}"/>
              </a:ext>
            </a:extLst>
          </p:cNvPr>
          <p:cNvPicPr>
            <a:picLocks noChangeAspect="1"/>
          </p:cNvPicPr>
          <p:nvPr/>
        </p:nvPicPr>
        <p:blipFill>
          <a:blip r:embed="rId2"/>
          <a:stretch>
            <a:fillRect/>
          </a:stretch>
        </p:blipFill>
        <p:spPr>
          <a:xfrm>
            <a:off x="3636000" y="869201"/>
            <a:ext cx="8392783" cy="5119597"/>
          </a:xfrm>
          <a:prstGeom prst="rect">
            <a:avLst/>
          </a:prstGeom>
        </p:spPr>
      </p:pic>
    </p:spTree>
    <p:extLst>
      <p:ext uri="{BB962C8B-B14F-4D97-AF65-F5344CB8AC3E}">
        <p14:creationId xmlns:p14="http://schemas.microsoft.com/office/powerpoint/2010/main" val="318715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Circuit with green LED on</a:t>
            </a:r>
          </a:p>
        </p:txBody>
      </p:sp>
      <p:pic>
        <p:nvPicPr>
          <p:cNvPr id="5" name="Content Placeholder 4" descr="A circuit board with wires&#10;&#10;Description automatically generated with low confidence">
            <a:extLst>
              <a:ext uri="{FF2B5EF4-FFF2-40B4-BE49-F238E27FC236}">
                <a16:creationId xmlns:a16="http://schemas.microsoft.com/office/drawing/2014/main" id="{46720D2B-D165-B936-9A48-18D4C33729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87" r="9093" b="12587"/>
          <a:stretch/>
        </p:blipFill>
        <p:spPr>
          <a:xfrm>
            <a:off x="4654296" y="846138"/>
            <a:ext cx="7214616" cy="5138292"/>
          </a:xfrm>
          <a:prstGeom prst="rect">
            <a:avLst/>
          </a:prstGeom>
        </p:spPr>
      </p:pic>
    </p:spTree>
    <p:extLst>
      <p:ext uri="{BB962C8B-B14F-4D97-AF65-F5344CB8AC3E}">
        <p14:creationId xmlns:p14="http://schemas.microsoft.com/office/powerpoint/2010/main" val="767720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Circuit with yellow LED on</a:t>
            </a:r>
          </a:p>
        </p:txBody>
      </p:sp>
      <p:pic>
        <p:nvPicPr>
          <p:cNvPr id="5" name="Content Placeholder 4">
            <a:extLst>
              <a:ext uri="{FF2B5EF4-FFF2-40B4-BE49-F238E27FC236}">
                <a16:creationId xmlns:a16="http://schemas.microsoft.com/office/drawing/2014/main" id="{4ACA079B-90B8-5A63-4AAC-5DADBB5E2C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79" r="23194"/>
          <a:stretch/>
        </p:blipFill>
        <p:spPr>
          <a:xfrm>
            <a:off x="5478000" y="640080"/>
            <a:ext cx="5567207" cy="5550408"/>
          </a:xfrm>
          <a:prstGeom prst="rect">
            <a:avLst/>
          </a:prstGeom>
        </p:spPr>
      </p:pic>
    </p:spTree>
    <p:extLst>
      <p:ext uri="{BB962C8B-B14F-4D97-AF65-F5344CB8AC3E}">
        <p14:creationId xmlns:p14="http://schemas.microsoft.com/office/powerpoint/2010/main" val="319435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Circuit with red LED on</a:t>
            </a:r>
          </a:p>
        </p:txBody>
      </p:sp>
      <p:pic>
        <p:nvPicPr>
          <p:cNvPr id="5" name="Content Placeholder 4" descr="A circuit board with wires&#10;&#10;Description automatically generated with low confidence">
            <a:extLst>
              <a:ext uri="{FF2B5EF4-FFF2-40B4-BE49-F238E27FC236}">
                <a16:creationId xmlns:a16="http://schemas.microsoft.com/office/drawing/2014/main" id="{90072479-7246-7A08-46A1-9B0A7159F4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4296" y="709803"/>
            <a:ext cx="7214616" cy="5410962"/>
          </a:xfrm>
          <a:prstGeom prst="rect">
            <a:avLst/>
          </a:prstGeom>
        </p:spPr>
      </p:pic>
    </p:spTree>
    <p:extLst>
      <p:ext uri="{BB962C8B-B14F-4D97-AF65-F5344CB8AC3E}">
        <p14:creationId xmlns:p14="http://schemas.microsoft.com/office/powerpoint/2010/main" val="2606869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p:txBody>
          <a:bodyPr>
            <a:normAutofit/>
          </a:bodyPr>
          <a:lstStyle/>
          <a:p>
            <a:r>
              <a:rPr lang="en-US" sz="4400" dirty="0"/>
              <a:t>Arduino Code</a:t>
            </a:r>
          </a:p>
        </p:txBody>
      </p:sp>
      <p:pic>
        <p:nvPicPr>
          <p:cNvPr id="4" name="Picture 3">
            <a:extLst>
              <a:ext uri="{FF2B5EF4-FFF2-40B4-BE49-F238E27FC236}">
                <a16:creationId xmlns:a16="http://schemas.microsoft.com/office/drawing/2014/main" id="{0B545417-CF8A-24B9-5175-4273E2CD1662}"/>
              </a:ext>
            </a:extLst>
          </p:cNvPr>
          <p:cNvPicPr>
            <a:picLocks noChangeAspect="1"/>
          </p:cNvPicPr>
          <p:nvPr/>
        </p:nvPicPr>
        <p:blipFill>
          <a:blip r:embed="rId2"/>
          <a:stretch>
            <a:fillRect/>
          </a:stretch>
        </p:blipFill>
        <p:spPr>
          <a:xfrm>
            <a:off x="744104" y="1482589"/>
            <a:ext cx="5351896" cy="5010286"/>
          </a:xfrm>
          <a:prstGeom prst="rect">
            <a:avLst/>
          </a:prstGeom>
        </p:spPr>
      </p:pic>
      <p:pic>
        <p:nvPicPr>
          <p:cNvPr id="5" name="Picture 4">
            <a:extLst>
              <a:ext uri="{FF2B5EF4-FFF2-40B4-BE49-F238E27FC236}">
                <a16:creationId xmlns:a16="http://schemas.microsoft.com/office/drawing/2014/main" id="{F25BD354-0458-5EC3-0898-D0CDA41518A4}"/>
              </a:ext>
            </a:extLst>
          </p:cNvPr>
          <p:cNvPicPr>
            <a:picLocks noChangeAspect="1"/>
          </p:cNvPicPr>
          <p:nvPr/>
        </p:nvPicPr>
        <p:blipFill>
          <a:blip r:embed="rId3"/>
          <a:stretch>
            <a:fillRect/>
          </a:stretch>
        </p:blipFill>
        <p:spPr>
          <a:xfrm>
            <a:off x="6243205" y="1586639"/>
            <a:ext cx="5074434" cy="5010286"/>
          </a:xfrm>
          <a:prstGeom prst="rect">
            <a:avLst/>
          </a:prstGeom>
        </p:spPr>
      </p:pic>
    </p:spTree>
    <p:extLst>
      <p:ext uri="{BB962C8B-B14F-4D97-AF65-F5344CB8AC3E}">
        <p14:creationId xmlns:p14="http://schemas.microsoft.com/office/powerpoint/2010/main" val="1956405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Scatter Plot of Distance Sensor Data</a:t>
            </a:r>
            <a:endParaRPr lang="en-US" sz="56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95B38C2D-8583-1C5A-20CA-5DD41EC7392B}"/>
              </a:ext>
            </a:extLst>
          </p:cNvPr>
          <p:cNvPicPr>
            <a:picLocks noChangeAspect="1"/>
          </p:cNvPicPr>
          <p:nvPr/>
        </p:nvPicPr>
        <p:blipFill>
          <a:blip r:embed="rId2"/>
          <a:stretch>
            <a:fillRect/>
          </a:stretch>
        </p:blipFill>
        <p:spPr>
          <a:xfrm>
            <a:off x="4654296" y="971334"/>
            <a:ext cx="7214616" cy="4887900"/>
          </a:xfrm>
          <a:prstGeom prst="rect">
            <a:avLst/>
          </a:prstGeom>
        </p:spPr>
      </p:pic>
    </p:spTree>
    <p:extLst>
      <p:ext uri="{BB962C8B-B14F-4D97-AF65-F5344CB8AC3E}">
        <p14:creationId xmlns:p14="http://schemas.microsoft.com/office/powerpoint/2010/main" val="4117332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325852" y="1118937"/>
            <a:ext cx="3404937" cy="2683187"/>
          </a:xfrm>
        </p:spPr>
        <p:txBody>
          <a:bodyPr vert="horz" lIns="91440" tIns="45720" rIns="91440" bIns="45720" rtlCol="0" anchor="b">
            <a:normAutofit/>
          </a:bodyPr>
          <a:lstStyle/>
          <a:p>
            <a:r>
              <a:rPr lang="en-US" sz="4000" kern="1200">
                <a:solidFill>
                  <a:schemeClr val="tx2"/>
                </a:solidFill>
                <a:latin typeface="+mj-lt"/>
                <a:ea typeface="+mj-ea"/>
                <a:cs typeface="+mj-cs"/>
              </a:rPr>
              <a:t>Circuit with automated LED off</a:t>
            </a:r>
          </a:p>
        </p:txBody>
      </p:sp>
      <p:pic>
        <p:nvPicPr>
          <p:cNvPr id="1026" name="Picture 2">
            <a:extLst>
              <a:ext uri="{FF2B5EF4-FFF2-40B4-BE49-F238E27FC236}">
                <a16:creationId xmlns:a16="http://schemas.microsoft.com/office/drawing/2014/main" id="{7AC90FCE-21FD-5351-788A-046A7BFDAA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77" r="12158" b="-2"/>
          <a:stretch/>
        </p:blipFill>
        <p:spPr bwMode="auto">
          <a:xfrm>
            <a:off x="1533707" y="1118937"/>
            <a:ext cx="4679478" cy="462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667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325852" y="1118937"/>
            <a:ext cx="3404937" cy="2683187"/>
          </a:xfrm>
        </p:spPr>
        <p:txBody>
          <a:bodyPr vert="horz" lIns="91440" tIns="45720" rIns="91440" bIns="45720" rtlCol="0" anchor="b">
            <a:normAutofit/>
          </a:bodyPr>
          <a:lstStyle/>
          <a:p>
            <a:r>
              <a:rPr lang="en-US" sz="4000" kern="1200">
                <a:solidFill>
                  <a:schemeClr val="tx2"/>
                </a:solidFill>
                <a:latin typeface="+mj-lt"/>
                <a:ea typeface="+mj-ea"/>
                <a:cs typeface="+mj-cs"/>
              </a:rPr>
              <a:t>Circuit with automated LED on</a:t>
            </a:r>
          </a:p>
        </p:txBody>
      </p:sp>
      <p:pic>
        <p:nvPicPr>
          <p:cNvPr id="2050" name="Picture 2">
            <a:extLst>
              <a:ext uri="{FF2B5EF4-FFF2-40B4-BE49-F238E27FC236}">
                <a16:creationId xmlns:a16="http://schemas.microsoft.com/office/drawing/2014/main" id="{2907EEB9-27D3-BAAA-E98C-3E7B0C3D66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4672" y="1127419"/>
            <a:ext cx="6137549" cy="460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8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39788" y="457200"/>
            <a:ext cx="6756766" cy="773723"/>
          </a:xfrm>
        </p:spPr>
        <p:txBody>
          <a:bodyPr>
            <a:normAutofit/>
          </a:bodyPr>
          <a:lstStyle/>
          <a:p>
            <a:r>
              <a:rPr lang="en-US" sz="4400" dirty="0"/>
              <a:t>Basic Circuit</a:t>
            </a:r>
          </a:p>
        </p:txBody>
      </p:sp>
      <p:pic>
        <p:nvPicPr>
          <p:cNvPr id="11" name="Picture Placeholder 10" descr="A screenshot of a computer&#10;&#10;Description automatically generated">
            <a:extLst>
              <a:ext uri="{FF2B5EF4-FFF2-40B4-BE49-F238E27FC236}">
                <a16:creationId xmlns:a16="http://schemas.microsoft.com/office/drawing/2014/main" id="{8089F934-18FA-1431-467F-071E87EA8FE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343" b="13343"/>
          <a:stretch>
            <a:fillRect/>
          </a:stretch>
        </p:blipFill>
        <p:spPr>
          <a:xfrm>
            <a:off x="958850" y="1330325"/>
            <a:ext cx="10242550" cy="4876800"/>
          </a:xfrm>
        </p:spPr>
      </p:pic>
    </p:spTree>
    <p:extLst>
      <p:ext uri="{BB962C8B-B14F-4D97-AF65-F5344CB8AC3E}">
        <p14:creationId xmlns:p14="http://schemas.microsoft.com/office/powerpoint/2010/main" val="2612308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99609" y="679731"/>
            <a:ext cx="4528982" cy="3736540"/>
          </a:xfrm>
        </p:spPr>
        <p:txBody>
          <a:bodyPr vert="horz" lIns="91440" tIns="45720" rIns="91440" bIns="45720" rtlCol="0" anchor="b">
            <a:normAutofit/>
          </a:bodyPr>
          <a:lstStyle/>
          <a:p>
            <a:r>
              <a:rPr lang="en-US" sz="6000" kern="1200" dirty="0">
                <a:solidFill>
                  <a:schemeClr val="tx1"/>
                </a:solidFill>
                <a:latin typeface="+mj-lt"/>
                <a:ea typeface="+mj-ea"/>
                <a:cs typeface="+mj-cs"/>
              </a:rPr>
              <a:t>Arduino Code – Part 1</a:t>
            </a:r>
          </a:p>
        </p:txBody>
      </p:sp>
      <p:pic>
        <p:nvPicPr>
          <p:cNvPr id="4" name="Picture 3">
            <a:extLst>
              <a:ext uri="{FF2B5EF4-FFF2-40B4-BE49-F238E27FC236}">
                <a16:creationId xmlns:a16="http://schemas.microsoft.com/office/drawing/2014/main" id="{F763474C-D3D9-743E-C9BF-4025B737A2EE}"/>
              </a:ext>
            </a:extLst>
          </p:cNvPr>
          <p:cNvPicPr>
            <a:picLocks noChangeAspect="1"/>
          </p:cNvPicPr>
          <p:nvPr/>
        </p:nvPicPr>
        <p:blipFill>
          <a:blip r:embed="rId2"/>
          <a:stretch>
            <a:fillRect/>
          </a:stretch>
        </p:blipFill>
        <p:spPr>
          <a:xfrm>
            <a:off x="5640572" y="758595"/>
            <a:ext cx="5608830" cy="5230233"/>
          </a:xfrm>
          <a:prstGeom prst="rect">
            <a:avLst/>
          </a:prstGeom>
        </p:spPr>
      </p:pic>
    </p:spTree>
    <p:extLst>
      <p:ext uri="{BB962C8B-B14F-4D97-AF65-F5344CB8AC3E}">
        <p14:creationId xmlns:p14="http://schemas.microsoft.com/office/powerpoint/2010/main" val="3312277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99609" y="679731"/>
            <a:ext cx="4697948" cy="3736540"/>
          </a:xfrm>
        </p:spPr>
        <p:txBody>
          <a:bodyPr vert="horz" lIns="91440" tIns="45720" rIns="91440" bIns="45720" rtlCol="0" anchor="b">
            <a:normAutofit/>
          </a:bodyPr>
          <a:lstStyle/>
          <a:p>
            <a:r>
              <a:rPr lang="en-US" sz="6000" kern="1200" dirty="0">
                <a:solidFill>
                  <a:schemeClr val="tx1"/>
                </a:solidFill>
                <a:latin typeface="+mj-lt"/>
                <a:ea typeface="+mj-ea"/>
                <a:cs typeface="+mj-cs"/>
              </a:rPr>
              <a:t>Arduino Code – Part 2</a:t>
            </a:r>
          </a:p>
        </p:txBody>
      </p:sp>
      <p:pic>
        <p:nvPicPr>
          <p:cNvPr id="3" name="Picture 2">
            <a:extLst>
              <a:ext uri="{FF2B5EF4-FFF2-40B4-BE49-F238E27FC236}">
                <a16:creationId xmlns:a16="http://schemas.microsoft.com/office/drawing/2014/main" id="{085ED616-3CCA-B55B-D905-AFA764D44D6B}"/>
              </a:ext>
            </a:extLst>
          </p:cNvPr>
          <p:cNvPicPr>
            <a:picLocks noChangeAspect="1"/>
          </p:cNvPicPr>
          <p:nvPr/>
        </p:nvPicPr>
        <p:blipFill>
          <a:blip r:embed="rId2"/>
          <a:stretch>
            <a:fillRect/>
          </a:stretch>
        </p:blipFill>
        <p:spPr>
          <a:xfrm>
            <a:off x="5640572" y="1060070"/>
            <a:ext cx="5608830" cy="4627284"/>
          </a:xfrm>
          <a:prstGeom prst="rect">
            <a:avLst/>
          </a:prstGeom>
        </p:spPr>
      </p:pic>
    </p:spTree>
    <p:extLst>
      <p:ext uri="{BB962C8B-B14F-4D97-AF65-F5344CB8AC3E}">
        <p14:creationId xmlns:p14="http://schemas.microsoft.com/office/powerpoint/2010/main" val="2391414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99608" y="679731"/>
            <a:ext cx="4548861" cy="3736540"/>
          </a:xfrm>
        </p:spPr>
        <p:txBody>
          <a:bodyPr vert="horz" lIns="91440" tIns="45720" rIns="91440" bIns="45720" rtlCol="0" anchor="b">
            <a:normAutofit/>
          </a:bodyPr>
          <a:lstStyle/>
          <a:p>
            <a:r>
              <a:rPr lang="en-US" sz="6000" kern="1200" dirty="0">
                <a:solidFill>
                  <a:schemeClr val="tx1"/>
                </a:solidFill>
                <a:latin typeface="+mj-lt"/>
                <a:ea typeface="+mj-ea"/>
                <a:cs typeface="+mj-cs"/>
              </a:rPr>
              <a:t>Arduino Code – Part 3</a:t>
            </a:r>
          </a:p>
        </p:txBody>
      </p:sp>
      <p:pic>
        <p:nvPicPr>
          <p:cNvPr id="4" name="Picture 3">
            <a:extLst>
              <a:ext uri="{FF2B5EF4-FFF2-40B4-BE49-F238E27FC236}">
                <a16:creationId xmlns:a16="http://schemas.microsoft.com/office/drawing/2014/main" id="{41E9B9D2-7469-3886-2408-91B94D5D480B}"/>
              </a:ext>
            </a:extLst>
          </p:cNvPr>
          <p:cNvPicPr>
            <a:picLocks noChangeAspect="1"/>
          </p:cNvPicPr>
          <p:nvPr/>
        </p:nvPicPr>
        <p:blipFill>
          <a:blip r:embed="rId2"/>
          <a:stretch>
            <a:fillRect/>
          </a:stretch>
        </p:blipFill>
        <p:spPr>
          <a:xfrm>
            <a:off x="5640572" y="1361544"/>
            <a:ext cx="5608830" cy="4024335"/>
          </a:xfrm>
          <a:prstGeom prst="rect">
            <a:avLst/>
          </a:prstGeom>
        </p:spPr>
      </p:pic>
    </p:spTree>
    <p:extLst>
      <p:ext uri="{BB962C8B-B14F-4D97-AF65-F5344CB8AC3E}">
        <p14:creationId xmlns:p14="http://schemas.microsoft.com/office/powerpoint/2010/main" val="3959284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Serial Monitor</a:t>
            </a:r>
          </a:p>
        </p:txBody>
      </p:sp>
      <p:pic>
        <p:nvPicPr>
          <p:cNvPr id="4" name="Picture 3">
            <a:extLst>
              <a:ext uri="{FF2B5EF4-FFF2-40B4-BE49-F238E27FC236}">
                <a16:creationId xmlns:a16="http://schemas.microsoft.com/office/drawing/2014/main" id="{5369AA86-6EC9-B2E6-DB8D-37F65472D882}"/>
              </a:ext>
            </a:extLst>
          </p:cNvPr>
          <p:cNvPicPr>
            <a:picLocks noChangeAspect="1"/>
          </p:cNvPicPr>
          <p:nvPr/>
        </p:nvPicPr>
        <p:blipFill>
          <a:blip r:embed="rId2"/>
          <a:stretch>
            <a:fillRect/>
          </a:stretch>
        </p:blipFill>
        <p:spPr>
          <a:xfrm>
            <a:off x="5922492" y="2430823"/>
            <a:ext cx="5536001" cy="1937600"/>
          </a:xfrm>
          <a:prstGeom prst="rect">
            <a:avLst/>
          </a:prstGeom>
        </p:spPr>
      </p:pic>
    </p:spTree>
    <p:extLst>
      <p:ext uri="{BB962C8B-B14F-4D97-AF65-F5344CB8AC3E}">
        <p14:creationId xmlns:p14="http://schemas.microsoft.com/office/powerpoint/2010/main" val="2184358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878A-C52F-A9E7-21D8-7252D8509BF7}"/>
              </a:ext>
            </a:extLst>
          </p:cNvPr>
          <p:cNvSpPr>
            <a:spLocks noGrp="1"/>
          </p:cNvSpPr>
          <p:nvPr>
            <p:ph type="title"/>
          </p:nvPr>
        </p:nvSpPr>
        <p:spPr/>
        <p:txBody>
          <a:bodyPr/>
          <a:lstStyle/>
          <a:p>
            <a:r>
              <a:rPr lang="en-US" dirty="0"/>
              <a:t>Challenges during the Project</a:t>
            </a:r>
          </a:p>
        </p:txBody>
      </p:sp>
      <p:sp>
        <p:nvSpPr>
          <p:cNvPr id="3" name="Content Placeholder 2">
            <a:extLst>
              <a:ext uri="{FF2B5EF4-FFF2-40B4-BE49-F238E27FC236}">
                <a16:creationId xmlns:a16="http://schemas.microsoft.com/office/drawing/2014/main" id="{9DE66B87-97B8-8520-5616-BB2EB3477615}"/>
              </a:ext>
            </a:extLst>
          </p:cNvPr>
          <p:cNvSpPr>
            <a:spLocks noGrp="1"/>
          </p:cNvSpPr>
          <p:nvPr>
            <p:ph idx="1"/>
          </p:nvPr>
        </p:nvSpPr>
        <p:spPr/>
        <p:txBody>
          <a:bodyPr/>
          <a:lstStyle/>
          <a:p>
            <a:r>
              <a:rPr lang="en-US" dirty="0"/>
              <a:t>During the project one of the biggest challenges was making sure that the various components and wires were being connected correctly.</a:t>
            </a:r>
          </a:p>
          <a:p>
            <a:r>
              <a:rPr lang="en-US" dirty="0"/>
              <a:t>During the beginning of the project, I took apart the assembly not realizing that I would need to build upon it each week.</a:t>
            </a:r>
          </a:p>
          <a:p>
            <a:r>
              <a:rPr lang="en-US" dirty="0"/>
              <a:t>I faced some challenges figuring out how I could improve the code logic driving the home security system prototype.</a:t>
            </a:r>
          </a:p>
        </p:txBody>
      </p:sp>
    </p:spTree>
    <p:extLst>
      <p:ext uri="{BB962C8B-B14F-4D97-AF65-F5344CB8AC3E}">
        <p14:creationId xmlns:p14="http://schemas.microsoft.com/office/powerpoint/2010/main" val="2194336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3070-A0C7-FF53-68F6-BDACB2476D6E}"/>
              </a:ext>
            </a:extLst>
          </p:cNvPr>
          <p:cNvSpPr>
            <a:spLocks noGrp="1"/>
          </p:cNvSpPr>
          <p:nvPr>
            <p:ph type="title"/>
          </p:nvPr>
        </p:nvSpPr>
        <p:spPr/>
        <p:txBody>
          <a:bodyPr/>
          <a:lstStyle/>
          <a:p>
            <a:r>
              <a:rPr lang="en-US" dirty="0"/>
              <a:t>Skills acquired during this course</a:t>
            </a:r>
          </a:p>
        </p:txBody>
      </p:sp>
      <p:sp>
        <p:nvSpPr>
          <p:cNvPr id="3" name="Content Placeholder 2">
            <a:extLst>
              <a:ext uri="{FF2B5EF4-FFF2-40B4-BE49-F238E27FC236}">
                <a16:creationId xmlns:a16="http://schemas.microsoft.com/office/drawing/2014/main" id="{A0EF6A69-7A71-FAB8-EDED-7F33EAD59151}"/>
              </a:ext>
            </a:extLst>
          </p:cNvPr>
          <p:cNvSpPr>
            <a:spLocks noGrp="1"/>
          </p:cNvSpPr>
          <p:nvPr>
            <p:ph idx="1"/>
          </p:nvPr>
        </p:nvSpPr>
        <p:spPr/>
        <p:txBody>
          <a:bodyPr/>
          <a:lstStyle/>
          <a:p>
            <a:r>
              <a:rPr lang="en-US" dirty="0"/>
              <a:t>I learned how to user an Arduino board.</a:t>
            </a:r>
          </a:p>
          <a:p>
            <a:r>
              <a:rPr lang="en-US" dirty="0"/>
              <a:t>I learned how to work with the Arduino code editor.</a:t>
            </a:r>
          </a:p>
          <a:p>
            <a:r>
              <a:rPr lang="en-US" dirty="0"/>
              <a:t>I learned how to send and read signals using code.</a:t>
            </a:r>
          </a:p>
          <a:p>
            <a:r>
              <a:rPr lang="en-US" dirty="0"/>
              <a:t>I learned how to wire up various components correctly.</a:t>
            </a:r>
          </a:p>
          <a:p>
            <a:r>
              <a:rPr lang="en-US" dirty="0"/>
              <a:t>I learned how pairing on various components would allow for an input and feedback system.</a:t>
            </a:r>
          </a:p>
          <a:p>
            <a:r>
              <a:rPr lang="en-US" dirty="0"/>
              <a:t>Lastly, I was able to really push my programming around Arduino, and IoT.</a:t>
            </a:r>
          </a:p>
        </p:txBody>
      </p:sp>
    </p:spTree>
    <p:extLst>
      <p:ext uri="{BB962C8B-B14F-4D97-AF65-F5344CB8AC3E}">
        <p14:creationId xmlns:p14="http://schemas.microsoft.com/office/powerpoint/2010/main" val="2207000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1D98-2BD6-920B-D09D-7AB78D8E556B}"/>
              </a:ext>
            </a:extLst>
          </p:cNvPr>
          <p:cNvSpPr>
            <a:spLocks noGrp="1"/>
          </p:cNvSpPr>
          <p:nvPr>
            <p:ph type="title"/>
          </p:nvPr>
        </p:nvSpPr>
        <p:spPr/>
        <p:txBody>
          <a:bodyPr/>
          <a:lstStyle/>
          <a:p>
            <a:r>
              <a:rPr lang="en-US" dirty="0"/>
              <a:t>Conclusion of the course</a:t>
            </a:r>
          </a:p>
        </p:txBody>
      </p:sp>
      <p:sp>
        <p:nvSpPr>
          <p:cNvPr id="3" name="Content Placeholder 2">
            <a:extLst>
              <a:ext uri="{FF2B5EF4-FFF2-40B4-BE49-F238E27FC236}">
                <a16:creationId xmlns:a16="http://schemas.microsoft.com/office/drawing/2014/main" id="{90E3654B-36B0-5A8F-CB3F-5C032768C8DC}"/>
              </a:ext>
            </a:extLst>
          </p:cNvPr>
          <p:cNvSpPr>
            <a:spLocks noGrp="1"/>
          </p:cNvSpPr>
          <p:nvPr>
            <p:ph idx="1"/>
          </p:nvPr>
        </p:nvSpPr>
        <p:spPr/>
        <p:txBody>
          <a:bodyPr/>
          <a:lstStyle/>
          <a:p>
            <a:r>
              <a:rPr lang="en-US" dirty="0"/>
              <a:t>During the course we learned about putting components together to create complex systems. We learned how to use code to tell the components how they should behave based on various actions. It was a lot of hands-on fun working with the Arduino Mega board and coding the various functionalities. I would recommend anyone looking to get a real hands-on experience working with IoT components and coding them to check out the CEIS101 course at DeVry University. It was so much fun, and I looked forward to expanding my code every week.</a:t>
            </a:r>
          </a:p>
        </p:txBody>
      </p:sp>
    </p:spTree>
    <p:extLst>
      <p:ext uri="{BB962C8B-B14F-4D97-AF65-F5344CB8AC3E}">
        <p14:creationId xmlns:p14="http://schemas.microsoft.com/office/powerpoint/2010/main" val="177671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39788" y="457200"/>
            <a:ext cx="5670342" cy="773723"/>
          </a:xfrm>
        </p:spPr>
        <p:txBody>
          <a:bodyPr>
            <a:normAutofit/>
          </a:bodyPr>
          <a:lstStyle/>
          <a:p>
            <a:r>
              <a:rPr lang="en-US" sz="4400" dirty="0"/>
              <a:t>Code to make LED blink</a:t>
            </a:r>
          </a:p>
        </p:txBody>
      </p:sp>
      <p:pic>
        <p:nvPicPr>
          <p:cNvPr id="7" name="Picture Placeholder 6" descr="A screenshot of a computer&#10;&#10;Description automatically generated">
            <a:extLst>
              <a:ext uri="{FF2B5EF4-FFF2-40B4-BE49-F238E27FC236}">
                <a16:creationId xmlns:a16="http://schemas.microsoft.com/office/drawing/2014/main" id="{525FB577-F2BC-B0EC-BA85-9F194FED1F4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343" b="13343"/>
          <a:stretch>
            <a:fillRect/>
          </a:stretch>
        </p:blipFill>
        <p:spPr>
          <a:xfrm>
            <a:off x="958850" y="1330325"/>
            <a:ext cx="10242550" cy="4876800"/>
          </a:xfrm>
        </p:spPr>
      </p:pic>
    </p:spTree>
    <p:extLst>
      <p:ext uri="{BB962C8B-B14F-4D97-AF65-F5344CB8AC3E}">
        <p14:creationId xmlns:p14="http://schemas.microsoft.com/office/powerpoint/2010/main" val="185730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p:txBody>
          <a:bodyPr>
            <a:normAutofit/>
          </a:bodyPr>
          <a:lstStyle/>
          <a:p>
            <a:r>
              <a:rPr lang="en-US" sz="4400" dirty="0"/>
              <a:t>Inventory of IoT Kit</a:t>
            </a:r>
          </a:p>
        </p:txBody>
      </p:sp>
      <p:sp>
        <p:nvSpPr>
          <p:cNvPr id="4" name="Content Placeholder 3">
            <a:extLst>
              <a:ext uri="{FF2B5EF4-FFF2-40B4-BE49-F238E27FC236}">
                <a16:creationId xmlns:a16="http://schemas.microsoft.com/office/drawing/2014/main" id="{B50D409F-7514-4FB7-9A84-69224041D384}"/>
              </a:ext>
            </a:extLst>
          </p:cNvPr>
          <p:cNvSpPr>
            <a:spLocks noGrp="1"/>
          </p:cNvSpPr>
          <p:nvPr>
            <p:ph sz="half" idx="1"/>
          </p:nvPr>
        </p:nvSpPr>
        <p:spPr>
          <a:xfrm>
            <a:off x="838200" y="1825625"/>
            <a:ext cx="2448697" cy="4351338"/>
          </a:xfrm>
        </p:spPr>
        <p:txBody>
          <a:bodyPr>
            <a:normAutofit/>
          </a:bodyPr>
          <a:lstStyle/>
          <a:p>
            <a:pPr>
              <a:lnSpc>
                <a:spcPct val="150000"/>
              </a:lnSpc>
            </a:pPr>
            <a:r>
              <a:rPr lang="en-US" sz="1800" dirty="0"/>
              <a:t>UCTRONICS Kit</a:t>
            </a:r>
          </a:p>
          <a:p>
            <a:pPr>
              <a:lnSpc>
                <a:spcPct val="150000"/>
              </a:lnSpc>
            </a:pPr>
            <a:r>
              <a:rPr lang="en-US" sz="1800" dirty="0"/>
              <a:t>ESP32 (2) </a:t>
            </a:r>
          </a:p>
          <a:p>
            <a:pPr>
              <a:lnSpc>
                <a:spcPct val="150000"/>
              </a:lnSpc>
            </a:pPr>
            <a:r>
              <a:rPr lang="en-US" sz="1800" dirty="0"/>
              <a:t>LCD Modules (2)</a:t>
            </a:r>
          </a:p>
          <a:p>
            <a:pPr>
              <a:lnSpc>
                <a:spcPct val="150000"/>
              </a:lnSpc>
            </a:pPr>
            <a:r>
              <a:rPr lang="en-US" sz="1800" dirty="0">
                <a:latin typeface="Calibri" panose="020F0502020204030204" pitchFamily="34" charset="0"/>
              </a:rPr>
              <a:t>Breadboards (3) </a:t>
            </a:r>
          </a:p>
          <a:p>
            <a:pPr>
              <a:lnSpc>
                <a:spcPct val="150000"/>
              </a:lnSpc>
            </a:pPr>
            <a:r>
              <a:rPr lang="en-US" sz="1800" dirty="0">
                <a:latin typeface="Calibri" panose="020F0502020204030204" pitchFamily="34" charset="0"/>
              </a:rPr>
              <a:t>Mini Router  </a:t>
            </a:r>
          </a:p>
          <a:p>
            <a:pPr>
              <a:lnSpc>
                <a:spcPct val="150000"/>
              </a:lnSpc>
            </a:pPr>
            <a:r>
              <a:rPr lang="en-US" sz="1800" dirty="0">
                <a:latin typeface="Calibri" panose="020F0502020204030204" pitchFamily="34" charset="0"/>
              </a:rPr>
              <a:t>Patch Cable  </a:t>
            </a:r>
          </a:p>
          <a:p>
            <a:pPr>
              <a:lnSpc>
                <a:spcPct val="150000"/>
              </a:lnSpc>
            </a:pPr>
            <a:r>
              <a:rPr lang="en-US" sz="1800" dirty="0">
                <a:latin typeface="Calibri" panose="020F0502020204030204" pitchFamily="34" charset="0"/>
              </a:rPr>
              <a:t>Digital Multi Meter </a:t>
            </a:r>
          </a:p>
          <a:p>
            <a:pPr>
              <a:lnSpc>
                <a:spcPct val="150000"/>
              </a:lnSpc>
            </a:pPr>
            <a:r>
              <a:rPr lang="en-US" sz="1800" dirty="0">
                <a:latin typeface="Calibri" panose="020F0502020204030204" pitchFamily="34" charset="0"/>
              </a:rPr>
              <a:t>USB to Micro USB (2)</a:t>
            </a:r>
            <a:endParaRPr lang="en-US" sz="1800" dirty="0"/>
          </a:p>
        </p:txBody>
      </p:sp>
      <p:pic>
        <p:nvPicPr>
          <p:cNvPr id="3074" name="Picture 2">
            <a:extLst>
              <a:ext uri="{FF2B5EF4-FFF2-40B4-BE49-F238E27FC236}">
                <a16:creationId xmlns:a16="http://schemas.microsoft.com/office/drawing/2014/main" id="{D81A4402-1DE0-32E0-9DB2-BB56AF6FD49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810000" y="1356122"/>
            <a:ext cx="7162800" cy="537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44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p:txBody>
          <a:bodyPr>
            <a:normAutofit/>
          </a:bodyPr>
          <a:lstStyle/>
          <a:p>
            <a:r>
              <a:rPr lang="en-US" sz="4400" dirty="0"/>
              <a:t>Organization of Project Components</a:t>
            </a:r>
          </a:p>
        </p:txBody>
      </p:sp>
      <p:sp>
        <p:nvSpPr>
          <p:cNvPr id="4" name="Content Placeholder 3">
            <a:extLst>
              <a:ext uri="{FF2B5EF4-FFF2-40B4-BE49-F238E27FC236}">
                <a16:creationId xmlns:a16="http://schemas.microsoft.com/office/drawing/2014/main" id="{19437887-54FE-4243-91D3-38DEA81FA602}"/>
              </a:ext>
            </a:extLst>
          </p:cNvPr>
          <p:cNvSpPr>
            <a:spLocks noGrp="1"/>
          </p:cNvSpPr>
          <p:nvPr>
            <p:ph sz="half" idx="1"/>
          </p:nvPr>
        </p:nvSpPr>
        <p:spPr>
          <a:xfrm>
            <a:off x="838200" y="1825625"/>
            <a:ext cx="2312773" cy="4351338"/>
          </a:xfrm>
        </p:spPr>
        <p:txBody>
          <a:bodyPr>
            <a:normAutofit fontScale="62500" lnSpcReduction="20000"/>
          </a:bodyPr>
          <a:lstStyle/>
          <a:p>
            <a:pPr>
              <a:lnSpc>
                <a:spcPct val="150000"/>
              </a:lnSpc>
            </a:pPr>
            <a:r>
              <a:rPr lang="en-US" dirty="0"/>
              <a:t>Arduino Mega 2560</a:t>
            </a:r>
          </a:p>
          <a:p>
            <a:pPr>
              <a:lnSpc>
                <a:spcPct val="150000"/>
              </a:lnSpc>
            </a:pPr>
            <a:r>
              <a:rPr lang="en-US" dirty="0"/>
              <a:t>Breadboard</a:t>
            </a:r>
          </a:p>
          <a:p>
            <a:pPr>
              <a:lnSpc>
                <a:spcPct val="150000"/>
              </a:lnSpc>
            </a:pPr>
            <a:r>
              <a:rPr lang="en-US" dirty="0"/>
              <a:t>Resistor 10k</a:t>
            </a:r>
            <a:r>
              <a:rPr lang="el-GR" dirty="0"/>
              <a:t>Ω</a:t>
            </a:r>
            <a:endParaRPr lang="en-US" dirty="0"/>
          </a:p>
          <a:p>
            <a:pPr>
              <a:lnSpc>
                <a:spcPct val="150000"/>
              </a:lnSpc>
            </a:pPr>
            <a:r>
              <a:rPr lang="en-US" dirty="0"/>
              <a:t>LEDs</a:t>
            </a:r>
          </a:p>
          <a:p>
            <a:pPr>
              <a:lnSpc>
                <a:spcPct val="150000"/>
              </a:lnSpc>
            </a:pPr>
            <a:r>
              <a:rPr lang="en-US" dirty="0"/>
              <a:t>Ultrasonic Sensor </a:t>
            </a:r>
          </a:p>
          <a:p>
            <a:pPr>
              <a:lnSpc>
                <a:spcPct val="150000"/>
              </a:lnSpc>
            </a:pPr>
            <a:r>
              <a:rPr lang="en-US" dirty="0"/>
              <a:t>Active Buzzer</a:t>
            </a:r>
          </a:p>
          <a:p>
            <a:pPr>
              <a:lnSpc>
                <a:spcPct val="150000"/>
              </a:lnSpc>
            </a:pPr>
            <a:r>
              <a:rPr lang="en-US" dirty="0"/>
              <a:t>Photoresistor</a:t>
            </a:r>
          </a:p>
          <a:p>
            <a:pPr>
              <a:lnSpc>
                <a:spcPct val="150000"/>
              </a:lnSpc>
            </a:pPr>
            <a:r>
              <a:rPr lang="en-US" dirty="0"/>
              <a:t>Wires</a:t>
            </a:r>
          </a:p>
          <a:p>
            <a:pPr>
              <a:lnSpc>
                <a:spcPct val="150000"/>
              </a:lnSpc>
            </a:pPr>
            <a:r>
              <a:rPr lang="en-US" dirty="0"/>
              <a:t>USB Type B cable</a:t>
            </a:r>
          </a:p>
          <a:p>
            <a:endParaRPr lang="en-US" dirty="0"/>
          </a:p>
        </p:txBody>
      </p:sp>
      <p:pic>
        <p:nvPicPr>
          <p:cNvPr id="2050" name="Picture 2">
            <a:extLst>
              <a:ext uri="{FF2B5EF4-FFF2-40B4-BE49-F238E27FC236}">
                <a16:creationId xmlns:a16="http://schemas.microsoft.com/office/drawing/2014/main" id="{EA2516C5-1ACC-4152-7D84-4BED0C8BCD7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4694239" y="488750"/>
            <a:ext cx="5305423" cy="707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45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p:txBody>
          <a:bodyPr>
            <a:normAutofit/>
          </a:bodyPr>
          <a:lstStyle/>
          <a:p>
            <a:r>
              <a:rPr lang="en-US" sz="4400" dirty="0"/>
              <a:t>Circuit with red LED on</a:t>
            </a:r>
          </a:p>
        </p:txBody>
      </p:sp>
      <p:pic>
        <p:nvPicPr>
          <p:cNvPr id="1026" name="Picture 2">
            <a:extLst>
              <a:ext uri="{FF2B5EF4-FFF2-40B4-BE49-F238E27FC236}">
                <a16:creationId xmlns:a16="http://schemas.microsoft.com/office/drawing/2014/main" id="{AA3FF91D-1EDD-87CA-990A-A243F92A3A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3900" y="1533264"/>
            <a:ext cx="3710523" cy="49596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EA0900-1DD6-D73B-2A88-17A5D223E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349" y="1540488"/>
            <a:ext cx="3710523" cy="494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47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p:txBody>
          <a:bodyPr>
            <a:normAutofit/>
          </a:bodyPr>
          <a:lstStyle/>
          <a:p>
            <a:r>
              <a:rPr lang="en-US" sz="4400" dirty="0"/>
              <a:t>Serial Monitor</a:t>
            </a:r>
          </a:p>
        </p:txBody>
      </p:sp>
      <p:pic>
        <p:nvPicPr>
          <p:cNvPr id="4" name="Content Placeholder 3">
            <a:extLst>
              <a:ext uri="{FF2B5EF4-FFF2-40B4-BE49-F238E27FC236}">
                <a16:creationId xmlns:a16="http://schemas.microsoft.com/office/drawing/2014/main" id="{6D252C25-F6A5-8DB9-BAE2-FD87F5745E2D}"/>
              </a:ext>
            </a:extLst>
          </p:cNvPr>
          <p:cNvPicPr>
            <a:picLocks noGrp="1" noChangeAspect="1"/>
          </p:cNvPicPr>
          <p:nvPr>
            <p:ph idx="1"/>
          </p:nvPr>
        </p:nvPicPr>
        <p:blipFill>
          <a:blip r:embed="rId2"/>
          <a:stretch>
            <a:fillRect/>
          </a:stretch>
        </p:blipFill>
        <p:spPr>
          <a:xfrm>
            <a:off x="3758268" y="1277848"/>
            <a:ext cx="4462943" cy="5199305"/>
          </a:xfrm>
          <a:prstGeom prst="rect">
            <a:avLst/>
          </a:prstGeom>
        </p:spPr>
      </p:pic>
    </p:spTree>
    <p:extLst>
      <p:ext uri="{BB962C8B-B14F-4D97-AF65-F5344CB8AC3E}">
        <p14:creationId xmlns:p14="http://schemas.microsoft.com/office/powerpoint/2010/main" val="1521774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dirty="0"/>
              <a:t>Circuit of door closed with Green LED ON</a:t>
            </a:r>
          </a:p>
        </p:txBody>
      </p:sp>
      <p:pic>
        <p:nvPicPr>
          <p:cNvPr id="5" name="Content Placeholder 4">
            <a:extLst>
              <a:ext uri="{FF2B5EF4-FFF2-40B4-BE49-F238E27FC236}">
                <a16:creationId xmlns:a16="http://schemas.microsoft.com/office/drawing/2014/main" id="{631D9B35-F631-D8BE-3730-B19E310E9F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07" r="1202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6956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dirty="0"/>
              <a:t>Circuit of door open with Green LED OFF</a:t>
            </a:r>
          </a:p>
        </p:txBody>
      </p:sp>
      <p:pic>
        <p:nvPicPr>
          <p:cNvPr id="5" name="Content Placeholder 4" descr="A picture containing electronics&#10;&#10;Description automatically generated">
            <a:extLst>
              <a:ext uri="{FF2B5EF4-FFF2-40B4-BE49-F238E27FC236}">
                <a16:creationId xmlns:a16="http://schemas.microsoft.com/office/drawing/2014/main" id="{E69C30FB-6EAA-D54A-63B0-782D83E8F7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97" r="1133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60590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400</Words>
  <Application>Microsoft Macintosh PowerPoint</Application>
  <PresentationFormat>Widescreen</PresentationFormat>
  <Paragraphs>55</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Introduction to Tecnology</vt:lpstr>
      <vt:lpstr>Basic Circuit</vt:lpstr>
      <vt:lpstr>Code to make LED blink</vt:lpstr>
      <vt:lpstr>Inventory of IoT Kit</vt:lpstr>
      <vt:lpstr>Organization of Project Components</vt:lpstr>
      <vt:lpstr>Circuit with red LED on</vt:lpstr>
      <vt:lpstr>Serial Monitor</vt:lpstr>
      <vt:lpstr>Circuit of door closed with Green LED ON</vt:lpstr>
      <vt:lpstr>Circuit of door open with Green LED OFF</vt:lpstr>
      <vt:lpstr>Arduino Setup Code</vt:lpstr>
      <vt:lpstr>Arduino Loop Code</vt:lpstr>
      <vt:lpstr>Serial Monitor</vt:lpstr>
      <vt:lpstr>Circuit with green LED on</vt:lpstr>
      <vt:lpstr>Circuit with yellow LED on</vt:lpstr>
      <vt:lpstr>Circuit with red LED on</vt:lpstr>
      <vt:lpstr>Arduino Code</vt:lpstr>
      <vt:lpstr>Scatter Plot of Distance Sensor Data</vt:lpstr>
      <vt:lpstr>Circuit with automated LED off</vt:lpstr>
      <vt:lpstr>Circuit with automated LED on</vt:lpstr>
      <vt:lpstr>Arduino Code – Part 1</vt:lpstr>
      <vt:lpstr>Arduino Code – Part 2</vt:lpstr>
      <vt:lpstr>Arduino Code – Part 3</vt:lpstr>
      <vt:lpstr>Serial Monitor</vt:lpstr>
      <vt:lpstr>Challenges during the Project</vt:lpstr>
      <vt:lpstr>Skills acquired during this course</vt:lpstr>
      <vt:lpstr>Conclusion of the 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Tecnology</dc:title>
  <dc:creator>Johnathan Shoff</dc:creator>
  <cp:lastModifiedBy>Johnathan Shoff</cp:lastModifiedBy>
  <cp:revision>1</cp:revision>
  <dcterms:created xsi:type="dcterms:W3CDTF">2022-10-23T05:31:08Z</dcterms:created>
  <dcterms:modified xsi:type="dcterms:W3CDTF">2022-10-23T05:48:18Z</dcterms:modified>
</cp:coreProperties>
</file>